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sldIdLst>
    <p:sldId id="256" r:id="rId2"/>
    <p:sldId id="283" r:id="rId3"/>
    <p:sldId id="267" r:id="rId4"/>
    <p:sldId id="301" r:id="rId5"/>
    <p:sldId id="302" r:id="rId6"/>
    <p:sldId id="303" r:id="rId7"/>
    <p:sldId id="307" r:id="rId8"/>
    <p:sldId id="304" r:id="rId9"/>
    <p:sldId id="305" r:id="rId10"/>
    <p:sldId id="308" r:id="rId11"/>
    <p:sldId id="309" r:id="rId12"/>
    <p:sldId id="310" r:id="rId13"/>
    <p:sldId id="311" r:id="rId14"/>
    <p:sldId id="306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2" r:id="rId25"/>
    <p:sldId id="321" r:id="rId26"/>
    <p:sldId id="323" r:id="rId27"/>
    <p:sldId id="344" r:id="rId28"/>
    <p:sldId id="324" r:id="rId29"/>
    <p:sldId id="328" r:id="rId30"/>
    <p:sldId id="329" r:id="rId31"/>
    <p:sldId id="331" r:id="rId32"/>
    <p:sldId id="326" r:id="rId33"/>
    <p:sldId id="332" r:id="rId34"/>
    <p:sldId id="330" r:id="rId35"/>
    <p:sldId id="327" r:id="rId36"/>
    <p:sldId id="333" r:id="rId37"/>
    <p:sldId id="334" r:id="rId38"/>
    <p:sldId id="335" r:id="rId39"/>
    <p:sldId id="336" r:id="rId40"/>
    <p:sldId id="337" r:id="rId41"/>
    <p:sldId id="338" r:id="rId42"/>
    <p:sldId id="339" r:id="rId43"/>
    <p:sldId id="340" r:id="rId44"/>
    <p:sldId id="341" r:id="rId45"/>
    <p:sldId id="343" r:id="rId46"/>
    <p:sldId id="342" r:id="rId47"/>
    <p:sldId id="295" r:id="rId48"/>
    <p:sldId id="300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8434" autoAdjust="0"/>
  </p:normalViewPr>
  <p:slideViewPr>
    <p:cSldViewPr>
      <p:cViewPr varScale="1">
        <p:scale>
          <a:sx n="103" d="100"/>
          <a:sy n="103" d="100"/>
        </p:scale>
        <p:origin x="252" y="1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10/07/2019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10/07/2019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10/07/2019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10/07/2019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10/07/2019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10/07/2019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7.png"/><Relationship Id="rId7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11" Type="http://schemas.openxmlformats.org/officeDocument/2006/relationships/image" Target="../media/image42.png"/><Relationship Id="rId5" Type="http://schemas.openxmlformats.org/officeDocument/2006/relationships/image" Target="../media/image37.png"/><Relationship Id="rId10" Type="http://schemas.openxmlformats.org/officeDocument/2006/relationships/image" Target="../media/image41.png"/><Relationship Id="rId4" Type="http://schemas.openxmlformats.org/officeDocument/2006/relationships/image" Target="../media/image36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>
                <a:solidFill>
                  <a:schemeClr val="bg1"/>
                </a:solidFill>
              </a:rPr>
              <a:t>Matheus Kraemer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29 de </a:t>
            </a:r>
            <a:r>
              <a:rPr lang="pt-BR" dirty="0" smtClean="0">
                <a:solidFill>
                  <a:schemeClr val="bg1"/>
                </a:solidFill>
              </a:rPr>
              <a:t>julho de </a:t>
            </a:r>
            <a:r>
              <a:rPr lang="pt-BR" dirty="0" smtClean="0">
                <a:solidFill>
                  <a:schemeClr val="bg1"/>
                </a:solidFill>
              </a:rPr>
              <a:t>2019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Departamento de </a:t>
            </a: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Automação e Sistemas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 smtClean="0">
                <a:solidFill>
                  <a:schemeClr val="bg1"/>
                </a:solidFill>
              </a:rPr>
              <a:t>Projeto de Fim de Curso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Arquitetura de tecnologias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432" y="1097155"/>
            <a:ext cx="9721850" cy="578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Software</a:t>
              </a:r>
              <a:endParaRPr lang="pt-BR" sz="5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2014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Arquitetura de </a:t>
            </a:r>
            <a:r>
              <a:rPr lang="pt-BR" altLang="pt-BR" sz="2400" i="1" dirty="0" smtClean="0">
                <a:solidFill>
                  <a:schemeClr val="bg1"/>
                </a:solidFill>
              </a:rPr>
              <a:t>software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3" t="23688" r="40239" b="24397"/>
          <a:stretch>
            <a:fillRect/>
          </a:stretch>
        </p:blipFill>
        <p:spPr bwMode="auto">
          <a:xfrm>
            <a:off x="2135560" y="1252822"/>
            <a:ext cx="7854950" cy="544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010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Arquitetura de </a:t>
            </a:r>
            <a:r>
              <a:rPr lang="pt-BR" altLang="pt-BR" sz="2400" i="1" dirty="0" smtClean="0">
                <a:solidFill>
                  <a:schemeClr val="bg1"/>
                </a:solidFill>
              </a:rPr>
              <a:t>software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1506538"/>
            <a:ext cx="8166100" cy="384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450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Simulação do VANT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143672" y="3284984"/>
            <a:ext cx="57606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 dirty="0">
                <a:cs typeface="Arial" panose="020B0604020202020204" pitchFamily="34" charset="0"/>
              </a:rPr>
              <a:t>1. Foto do VANT no Gazebo sem subestação</a:t>
            </a:r>
            <a:endParaRPr lang="pt-BR" altLang="pt-BR" sz="24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Inserção do modelo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>
            <a:extLst>
              <a:ext uri="{FF2B5EF4-FFF2-40B4-BE49-F238E27FC236}"/>
            </a:extLst>
          </p:cNvPr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7" name="Agrupar 50"/>
          <p:cNvGrpSpPr>
            <a:grpSpLocks/>
          </p:cNvGrpSpPr>
          <p:nvPr/>
        </p:nvGrpSpPr>
        <p:grpSpPr bwMode="auto">
          <a:xfrm>
            <a:off x="2813050" y="2505075"/>
            <a:ext cx="1747838" cy="1203325"/>
            <a:chOff x="2949016" y="2735441"/>
            <a:chExt cx="1748219" cy="1203494"/>
          </a:xfrm>
        </p:grpSpPr>
        <p:sp>
          <p:nvSpPr>
            <p:cNvPr id="8" name="Retângulo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949016" y="3043459"/>
              <a:ext cx="1602137" cy="89547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modelo</a:t>
              </a:r>
            </a:p>
          </p:txBody>
        </p:sp>
        <p:pic>
          <p:nvPicPr>
            <p:cNvPr id="9" name="Picture 2" descr="SketchUp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" r="78667" b="-3041"/>
            <a:stretch>
              <a:fillRect/>
            </a:stretch>
          </p:blipFill>
          <p:spPr bwMode="auto">
            <a:xfrm>
              <a:off x="4248269" y="2735441"/>
              <a:ext cx="448966" cy="4691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>
              <a:extLst>
                <a:ext uri="{FF2B5EF4-FFF2-40B4-BE49-F238E27FC236}"/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8" name="Agrupar 60"/>
          <p:cNvGrpSpPr>
            <a:grpSpLocks/>
          </p:cNvGrpSpPr>
          <p:nvPr/>
        </p:nvGrpSpPr>
        <p:grpSpPr bwMode="auto">
          <a:xfrm>
            <a:off x="7805738" y="2490788"/>
            <a:ext cx="1911350" cy="1225550"/>
            <a:chOff x="7942076" y="2721317"/>
            <a:chExt cx="1911652" cy="1226602"/>
          </a:xfrm>
        </p:grpSpPr>
        <p:sp>
          <p:nvSpPr>
            <p:cNvPr id="19" name="Retângulo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942076" y="3051800"/>
              <a:ext cx="1527416" cy="89611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Carregar modelo no Gazebo</a:t>
              </a:r>
            </a:p>
          </p:txBody>
        </p:sp>
        <p:pic>
          <p:nvPicPr>
            <p:cNvPr id="20" name="Picture 10" descr="gazebo_bi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r="-15514" b="18559"/>
            <a:stretch>
              <a:fillRect/>
            </a:stretch>
          </p:blipFill>
          <p:spPr bwMode="auto">
            <a:xfrm>
              <a:off x="9376647" y="2721317"/>
              <a:ext cx="477081" cy="483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sp>
        <p:nvSpPr>
          <p:cNvPr id="4" name="Retângulo 3">
            <a:extLst>
              <a:ext uri="{FF2B5EF4-FFF2-40B4-BE49-F238E27FC236}"/>
            </a:extLst>
          </p:cNvPr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>
              <a:extLst>
                <a:ext uri="{FF2B5EF4-FFF2-40B4-BE49-F238E27FC236}"/>
              </a:extLst>
            </p:cNvPr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>
              <a:extLst>
                <a:ext uri="{FF2B5EF4-FFF2-40B4-BE49-F238E27FC236}"/>
              </a:extLst>
            </p:cNvPr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>
              <a:extLst>
                <a:ext uri="{FF2B5EF4-FFF2-40B4-BE49-F238E27FC236}"/>
              </a:extLst>
            </p:cNvPr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>
              <a:extLst>
                <a:ext uri="{FF2B5EF4-FFF2-40B4-BE49-F238E27FC236}"/>
              </a:extLst>
            </p:cNvPr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>
              <a:extLst>
                <a:ext uri="{FF2B5EF4-FFF2-40B4-BE49-F238E27FC236}"/>
              </a:extLst>
            </p:cNvPr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>
              <a:extLst>
                <a:ext uri="{FF2B5EF4-FFF2-40B4-BE49-F238E27FC236}"/>
              </a:extLst>
            </p:cNvPr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sp>
        <p:nvSpPr>
          <p:cNvPr id="4" name="CaixaDeTexto 2"/>
          <p:cNvSpPr txBox="1">
            <a:spLocks noChangeArrowheads="1"/>
          </p:cNvSpPr>
          <p:nvPr/>
        </p:nvSpPr>
        <p:spPr bwMode="auto">
          <a:xfrm flipH="1">
            <a:off x="4756150" y="3244850"/>
            <a:ext cx="26797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</a:t>
            </a:r>
            <a:r>
              <a:rPr lang="pt-BR" altLang="pt-BR" sz="1800">
                <a:cs typeface="Arial" panose="020B0604020202020204" pitchFamily="34" charset="0"/>
              </a:rPr>
              <a:t>Foto do Octomap e Subestação</a:t>
            </a:r>
          </a:p>
        </p:txBody>
      </p: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425" y="1189038"/>
            <a:ext cx="8185150" cy="478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4" name="Retângulo 13"/>
          <p:cNvSpPr/>
          <p:nvPr/>
        </p:nvSpPr>
        <p:spPr>
          <a:xfrm>
            <a:off x="6916818" y="4830876"/>
            <a:ext cx="2078253" cy="614348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6. Conclusões</a:t>
            </a:r>
            <a:endParaRPr lang="pt-BR" dirty="0"/>
          </a:p>
        </p:txBody>
      </p:sp>
      <p:sp>
        <p:nvSpPr>
          <p:cNvPr id="16" name="Retângulo 15"/>
          <p:cNvSpPr/>
          <p:nvPr/>
        </p:nvSpPr>
        <p:spPr>
          <a:xfrm>
            <a:off x="5845170" y="4182558"/>
            <a:ext cx="2078252" cy="614594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 smtClean="0"/>
              <a:t>4. Resultados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2316778" y="2204864"/>
            <a:ext cx="2078253" cy="61606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1. </a:t>
            </a:r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4477018" y="3506569"/>
            <a:ext cx="2078253" cy="64251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dirty="0" smtClean="0"/>
              <a:t>3. Software</a:t>
            </a:r>
            <a:endParaRPr lang="pt-BR" dirty="0"/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3215680" y="2852110"/>
            <a:ext cx="2078253" cy="60548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2. </a:t>
            </a:r>
            <a:r>
              <a:rPr lang="pt-BR" dirty="0" smtClean="0"/>
              <a:t>Arquitetura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>
              <a:extLst>
                <a:ext uri="{FF2B5EF4-FFF2-40B4-BE49-F238E27FC236}"/>
              </a:extLst>
            </p:cNvPr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>
              <a:extLst>
                <a:ext uri="{FF2B5EF4-FFF2-40B4-BE49-F238E27FC236}"/>
              </a:extLst>
            </p:cNvPr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>
                <a:extLst>
                  <a:ext uri="{FF2B5EF4-FFF2-40B4-BE49-F238E27FC236}"/>
                </a:extLst>
              </p:cNvPr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>
              <a:extLst>
                <a:ext uri="{FF2B5EF4-FFF2-40B4-BE49-F238E27FC236}"/>
              </a:extLst>
            </p:cNvPr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>
              <a:extLst>
                <a:ext uri="{FF2B5EF4-FFF2-40B4-BE49-F238E27FC236}"/>
              </a:extLst>
            </p:cNvPr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>
              <a:extLst>
                <a:ext uri="{FF2B5EF4-FFF2-40B4-BE49-F238E27FC236}"/>
              </a:extLst>
            </p:cNvPr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>
              <a:extLst>
                <a:ext uri="{FF2B5EF4-FFF2-40B4-BE49-F238E27FC236}"/>
              </a:extLst>
            </p:cNvPr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>
              <a:extLst>
                <a:ext uri="{FF2B5EF4-FFF2-40B4-BE49-F238E27FC236}"/>
              </a:extLst>
            </p:cNvPr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>
              <a:extLst>
                <a:ext uri="{FF2B5EF4-FFF2-40B4-BE49-F238E27FC236}"/>
              </a:extLst>
            </p:cNvPr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>
              <a:extLst>
                <a:ext uri="{FF2B5EF4-FFF2-40B4-BE49-F238E27FC236}"/>
              </a:extLst>
            </p:cNvPr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>
              <a:extLst>
                <a:ext uri="{FF2B5EF4-FFF2-40B4-BE49-F238E27FC236}"/>
              </a:extLst>
            </p:cNvPr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>
              <a:extLst>
                <a:ext uri="{FF2B5EF4-FFF2-40B4-BE49-F238E27FC236}"/>
              </a:extLst>
            </p:cNvPr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>
              <a:extLst>
                <a:ext uri="{FF2B5EF4-FFF2-40B4-BE49-F238E27FC236}"/>
              </a:extLst>
            </p:cNvPr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>
              <a:extLst>
                <a:ext uri="{FF2B5EF4-FFF2-40B4-BE49-F238E27FC236}"/>
              </a:extLst>
            </p:cNvPr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>
              <a:extLst>
                <a:ext uri="{FF2B5EF4-FFF2-40B4-BE49-F238E27FC236}"/>
              </a:extLst>
            </p:cNvPr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rotas: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executor de rotas: 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gerenciador de voo</a:t>
            </a:r>
          </a:p>
        </p:txBody>
      </p:sp>
      <p:cxnSp>
        <p:nvCxnSpPr>
          <p:cNvPr id="6" name="Conector reto 5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>
            <a:extLst>
              <a:ext uri="{FF2B5EF4-FFF2-40B4-BE49-F238E27FC236}"/>
            </a:extLst>
          </p:cNvPr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>
            <a:extLst>
              <a:ext uri="{FF2B5EF4-FFF2-40B4-BE49-F238E27FC236}"/>
            </a:extLst>
          </p:cNvPr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>
                <a:extLst>
                  <a:ext uri="{FF2B5EF4-FFF2-40B4-BE49-F238E27FC236}"/>
                </a:extLst>
              </p:cNvPr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>
                <a:extLst>
                  <a:ext uri="{FF2B5EF4-FFF2-40B4-BE49-F238E27FC236}"/>
                </a:extLst>
              </p:cNvPr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>
              <a:extLst>
                <a:ext uri="{FF2B5EF4-FFF2-40B4-BE49-F238E27FC236}"/>
              </a:extLst>
            </p:cNvPr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>
              <a:extLst>
                <a:ext uri="{FF2B5EF4-FFF2-40B4-BE49-F238E27FC236}"/>
              </a:extLst>
            </p:cNvPr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>
              <a:extLst>
                <a:ext uri="{FF2B5EF4-FFF2-40B4-BE49-F238E27FC236}"/>
              </a:extLst>
            </p:cNvPr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>
              <a:extLst>
                <a:ext uri="{FF2B5EF4-FFF2-40B4-BE49-F238E27FC236}"/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>
              <a:extLst>
                <a:ext uri="{FF2B5EF4-FFF2-40B4-BE49-F238E27FC236}"/>
              </a:extLst>
            </p:cNvPr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>
              <a:extLst>
                <a:ext uri="{FF2B5EF4-FFF2-40B4-BE49-F238E27FC236}"/>
              </a:extLst>
            </p:cNvPr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>
              <a:extLst>
                <a:ext uri="{FF2B5EF4-FFF2-40B4-BE49-F238E27FC236}"/>
              </a:extLst>
            </p:cNvPr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4295800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>
                <a:extLst>
                  <a:ext uri="{FF2B5EF4-FFF2-40B4-BE49-F238E27FC236}"/>
                </a:extLst>
              </p:cNvPr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>
                <a:extLst>
                  <a:ext uri="{FF2B5EF4-FFF2-40B4-BE49-F238E27FC236}"/>
                </a:extLst>
              </p:cNvPr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i="1" dirty="0" smtClean="0">
                <a:solidFill>
                  <a:schemeClr val="bg1"/>
                </a:solidFill>
              </a:rPr>
              <a:t>Setup</a:t>
            </a:r>
            <a:endParaRPr lang="pt-BR" altLang="pt-BR" sz="2400" i="1" dirty="0">
              <a:solidFill>
                <a:schemeClr val="bg1"/>
              </a:solidFill>
            </a:endParaRP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1199456" y="1340768"/>
            <a:ext cx="9846342" cy="49491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i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Testes</a:t>
              </a:r>
              <a:endParaRPr lang="pt-BR" sz="5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1689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Coleta </a:t>
            </a:r>
            <a:r>
              <a:rPr lang="pt-BR" altLang="pt-BR" sz="2400" dirty="0">
                <a:solidFill>
                  <a:schemeClr val="bg1"/>
                </a:solidFill>
              </a:rPr>
              <a:t>de pontos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 flipH="1">
            <a:off x="4079776" y="3284984"/>
            <a:ext cx="448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cs typeface="Arial" panose="020B0604020202020204" pitchFamily="34" charset="0"/>
              </a:rPr>
              <a:t>1. Foto ou video da 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Coleta </a:t>
            </a:r>
            <a:r>
              <a:rPr lang="pt-BR" altLang="pt-BR" sz="2400" dirty="0">
                <a:solidFill>
                  <a:schemeClr val="bg1"/>
                </a:solidFill>
              </a:rPr>
              <a:t>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Introdução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89123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 flipH="1">
            <a:off x="4624388" y="3244850"/>
            <a:ext cx="448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Vídeo desviando obstáculo</a:t>
            </a:r>
          </a:p>
        </p:txBody>
      </p:sp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1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650" y="1677988"/>
            <a:ext cx="7886700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aixaDeTexto 2"/>
          <p:cNvSpPr txBox="1">
            <a:spLocks noChangeArrowheads="1"/>
          </p:cNvSpPr>
          <p:nvPr/>
        </p:nvSpPr>
        <p:spPr bwMode="auto">
          <a:xfrm flipH="1">
            <a:off x="4313238" y="3244850"/>
            <a:ext cx="44815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Foto ou vídeo da rota não adaptativa</a:t>
            </a:r>
          </a:p>
        </p:txBody>
      </p:sp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2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3"/>
          <p:cNvSpPr txBox="1">
            <a:spLocks noChangeArrowheads="1"/>
          </p:cNvSpPr>
          <p:nvPr/>
        </p:nvSpPr>
        <p:spPr bwMode="auto">
          <a:xfrm flipH="1">
            <a:off x="4313238" y="3244850"/>
            <a:ext cx="44815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 dirty="0">
                <a:cs typeface="Arial" panose="020B0604020202020204" pitchFamily="34" charset="0"/>
              </a:rPr>
              <a:t>1. Foto ou vídeo compilada da trajetória adaptativa</a:t>
            </a:r>
          </a:p>
        </p:txBody>
      </p:sp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</a:t>
            </a:r>
            <a:r>
              <a:rPr lang="pt-BR" altLang="pt-BR" sz="2400" dirty="0" smtClean="0">
                <a:solidFill>
                  <a:schemeClr val="bg1"/>
                </a:solidFill>
              </a:rPr>
              <a:t>3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3375025" y="1243013"/>
            <a:ext cx="544195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4</a:t>
            </a:r>
            <a:endParaRPr lang="pt-BR" alt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Parte referente ao módulo experimental do projeto contratado.</a:t>
            </a:r>
          </a:p>
        </p:txBody>
      </p:sp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5: Objetivos</a:t>
            </a:r>
          </a:p>
        </p:txBody>
      </p:sp>
      <p:sp>
        <p:nvSpPr>
          <p:cNvPr id="6" name="CaixaDeTexto 2"/>
          <p:cNvSpPr txBox="1">
            <a:spLocks noChangeArrowheads="1"/>
          </p:cNvSpPr>
          <p:nvPr/>
        </p:nvSpPr>
        <p:spPr bwMode="auto">
          <a:xfrm flipH="1">
            <a:off x="4481513" y="3244850"/>
            <a:ext cx="44831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sz="1800">
                <a:cs typeface="Arial" panose="020B0604020202020204" pitchFamily="34" charset="0"/>
              </a:rPr>
              <a:t>1. Vídeo do RVIz + simulador no Android</a:t>
            </a:r>
          </a:p>
        </p:txBody>
      </p:sp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913" y="1200150"/>
            <a:ext cx="3940175" cy="4865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Teste 5</a:t>
            </a:r>
          </a:p>
        </p:txBody>
      </p:sp>
      <p:pic>
        <p:nvPicPr>
          <p:cNvPr id="5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63" y="1935163"/>
            <a:ext cx="11388725" cy="2738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dirty="0">
                <a:solidFill>
                  <a:schemeClr val="bg1"/>
                </a:solidFill>
                <a:latin typeface="Calibri Light" panose="020F0302020204030204" pitchFamily="34" charset="0"/>
              </a:rPr>
              <a:t>Teste 5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696" y="1412776"/>
            <a:ext cx="5543550" cy="4864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45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Resultados satisfatórios quanto a geração e execução de rotas para o VANT esperado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Limite de 0.5 m nas missões do VANT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Erro de posição devido a conversão entre UTM e WGS84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ROS e integração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46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</a:t>
            </a:r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futuros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47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  <a:endParaRPr lang="pt-BR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</a:t>
            </a:r>
            <a:r>
              <a:rPr lang="pt-BR" sz="5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pt-BR" sz="5400" b="1" dirty="0" smtClean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  <a:endParaRPr lang="pt-BR" sz="2400" dirty="0">
              <a:solidFill>
                <a:schemeClr val="bg1"/>
              </a:solidFill>
            </a:endParaRP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 smtClean="0">
                <a:solidFill>
                  <a:schemeClr val="bg1"/>
                </a:solidFill>
              </a:rPr>
              <a:t>Matheus Kraemer</a:t>
            </a:r>
            <a:endParaRPr lang="pt-BR" sz="2000" b="1" dirty="0">
              <a:solidFill>
                <a:schemeClr val="bg1"/>
              </a:solidFill>
            </a:endParaRP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smtClean="0">
                <a:solidFill>
                  <a:schemeClr val="bg1"/>
                </a:solidFill>
              </a:rPr>
              <a:t>29 de </a:t>
            </a:r>
            <a:r>
              <a:rPr lang="pt-BR" dirty="0" smtClean="0">
                <a:solidFill>
                  <a:schemeClr val="bg1"/>
                </a:solidFill>
              </a:rPr>
              <a:t>julho de </a:t>
            </a:r>
            <a:r>
              <a:rPr lang="pt-BR" dirty="0" smtClean="0">
                <a:solidFill>
                  <a:schemeClr val="bg1"/>
                </a:solidFill>
              </a:rPr>
              <a:t>2019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Departamento de </a:t>
            </a:r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Automação e Sistemas</a:t>
            </a:r>
            <a:endParaRPr lang="pt-BR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 smtClean="0">
                <a:solidFill>
                  <a:schemeClr val="bg1"/>
                </a:solidFill>
              </a:rPr>
              <a:t>Projeto de Fim de Curso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custos de RH.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Objetivo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Objetivo específicos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563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Desenho da arquitetura conceitual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Mapeamento das alternativas de implementação dos módulos do sistema.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de um ambiente virtual com VANT simulado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path planning no ambiente de virtual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coleta de pontos na estação de comando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módulo de geração e execução de trajetória e controle adaptativo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da execução de trajetórias e controle adaptativo do VANT em ambiente de simulação na estação de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da comunicação entre VANT e estação do comando.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Implementação do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ambiente de simulação no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Analisar o funcionamento do controle adaptativo no VANT em aplicação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Análise sobre melhorias em VANT utilizado.</a:t>
            </a:r>
          </a:p>
        </p:txBody>
      </p:sp>
    </p:spTree>
    <p:extLst>
      <p:ext uri="{BB962C8B-B14F-4D97-AF65-F5344CB8AC3E}">
        <p14:creationId xmlns:p14="http://schemas.microsoft.com/office/powerpoint/2010/main" val="4220444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grpSp>
        <p:nvGrpSpPr>
          <p:cNvPr id="5" name="Grupo 4"/>
          <p:cNvGrpSpPr/>
          <p:nvPr/>
        </p:nvGrpSpPr>
        <p:grpSpPr>
          <a:xfrm>
            <a:off x="0" y="4365105"/>
            <a:ext cx="12192000" cy="2492896"/>
            <a:chOff x="0" y="4365104"/>
            <a:chExt cx="12192000" cy="2492896"/>
          </a:xfrm>
        </p:grpSpPr>
        <p:sp>
          <p:nvSpPr>
            <p:cNvPr id="6" name="Retângulo 5"/>
            <p:cNvSpPr/>
            <p:nvPr/>
          </p:nvSpPr>
          <p:spPr>
            <a:xfrm>
              <a:off x="0" y="5085184"/>
              <a:ext cx="12192000" cy="1772816"/>
            </a:xfrm>
            <a:prstGeom prst="rect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prstClr val="white"/>
                </a:solidFill>
              </a:endParaRPr>
            </a:p>
          </p:txBody>
        </p:sp>
        <p:sp>
          <p:nvSpPr>
            <p:cNvPr id="7" name="Elipse 6"/>
            <p:cNvSpPr/>
            <p:nvPr/>
          </p:nvSpPr>
          <p:spPr>
            <a:xfrm>
              <a:off x="0" y="4365104"/>
              <a:ext cx="1440160" cy="1440160"/>
            </a:xfrm>
            <a:prstGeom prst="ellipse">
              <a:avLst/>
            </a:prstGeom>
            <a:solidFill>
              <a:srgbClr val="13273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7200" dirty="0" smtClean="0">
                  <a:solidFill>
                    <a:prstClr val="white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pt-BR" sz="7200" dirty="0">
                <a:solidFill>
                  <a:prstClr val="white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" name="CaixaDeTexto 7"/>
            <p:cNvSpPr txBox="1"/>
            <p:nvPr/>
          </p:nvSpPr>
          <p:spPr>
            <a:xfrm>
              <a:off x="2783632" y="5458899"/>
              <a:ext cx="92890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800" b="1" dirty="0" smtClean="0"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" panose="020B0604020202020204" pitchFamily="34" charset="0"/>
                  <a:cs typeface="Arial" panose="020B0604020202020204" pitchFamily="34" charset="0"/>
                </a:rPr>
                <a:t>Arquitetura</a:t>
              </a:r>
              <a:endParaRPr lang="pt-BR" sz="5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898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 smtClean="0">
                <a:solidFill>
                  <a:schemeClr val="bg1"/>
                </a:solidFill>
              </a:rPr>
              <a:t>Arquitetura Conceitual</a:t>
            </a:r>
            <a:endParaRPr lang="pt-BR" sz="2200" b="1" dirty="0" smtClean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325" y="1433513"/>
            <a:ext cx="8515350" cy="4498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4499</TotalTime>
  <Words>942</Words>
  <Application>Microsoft Office PowerPoint</Application>
  <PresentationFormat>Widescreen</PresentationFormat>
  <Paragraphs>213</Paragraphs>
  <Slides>48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 Kraemer Bastos do Canto</cp:lastModifiedBy>
  <cp:revision>357</cp:revision>
  <dcterms:created xsi:type="dcterms:W3CDTF">2016-09-09T16:20:23Z</dcterms:created>
  <dcterms:modified xsi:type="dcterms:W3CDTF">2019-07-10T21:09:06Z</dcterms:modified>
</cp:coreProperties>
</file>